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60" r:id="rId5"/>
    <p:sldId id="263" r:id="rId6"/>
    <p:sldId id="261" r:id="rId7"/>
    <p:sldId id="262" r:id="rId8"/>
    <p:sldId id="264" r:id="rId9"/>
    <p:sldId id="265" r:id="rId10"/>
    <p:sldId id="271" r:id="rId11"/>
    <p:sldId id="272" r:id="rId12"/>
    <p:sldId id="273" r:id="rId13"/>
    <p:sldId id="274" r:id="rId14"/>
    <p:sldId id="275" r:id="rId15"/>
    <p:sldId id="266" r:id="rId16"/>
    <p:sldId id="267" r:id="rId17"/>
    <p:sldId id="268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DF682-2036-46A8-9BA2-25111E11A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F6994C-A27E-4586-941D-768BEFE17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0D1E3-60D3-49E2-8BC1-EEAC8177C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27D58-C314-4C9D-B704-88F94A0E3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DF1A9-3D27-485F-A4C1-1084A589C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324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89EF1-2E2B-4730-84E5-26C974595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C5E58-866A-4E7D-A241-B48CB29E77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5FB5D-CAB7-463C-B62C-461B74327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A060F-00B5-4050-B8AE-EA6EE342A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B5024-2AA9-4186-B3EC-FD5D7872B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79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9000FF-2FA8-4C13-93CD-1B339689DB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890E0-7426-4FB0-927E-2D4ED8F3B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5AB49-59D2-4561-A3BD-98EEC5F41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7F932-1098-4BDA-81DD-0D3F16641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89664-2580-46A8-B865-ECEBFC84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1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8C386-3A08-4B39-8774-3AF8C6D14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A9E59-8B8E-4E8D-B49A-C831C3B78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27BA6-B821-42E4-A00A-1CCE31009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678F8-EAB4-462D-A95F-284417A48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4C35-5559-4CAD-9555-C01D98DF6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6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A9E29-F43C-4AF2-8E34-BA0CFB73F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93A05-1DBE-4D04-B67E-D4CB25E7E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37574-51C7-49C5-BD12-5256B0B9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EB5EE-6D48-4C44-9B3B-6A3270CCF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9B9B9-B819-4E34-80FD-8DF6C0A50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45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42DF-E7E4-461A-B3B4-E1695CCE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E5B94-05C8-4343-8562-979DF2A2B6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A16FD5-1D42-45A3-891A-58F349BC1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0E5174-C799-461C-BD35-E6086F93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FEE98-58EB-4AE2-B00B-06029297B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A654C-BF9C-48D5-907B-06C1DD07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067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4999-4F19-4DFE-80CB-9C25F778D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ACBAD-81AF-4DE8-A9B6-80ED0B822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A49BA9-E2CC-4220-839C-476F4107D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57204D-71ED-4C5D-855F-4131A9DD3B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9FD260-059C-4BE3-AA66-0AC4902E60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4CA386-D7B1-47CB-A446-83554A783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F6664E-1766-4317-A819-712F4E42B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DD877D-647A-4537-9AFB-039BF33E3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16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48B8A-F237-4A87-B5D6-7558B94A3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672443-A6DC-4373-8910-151E8D5D7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E53D24-82FC-4ADC-8D3C-D5549EEE9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358C4C-26B7-4B2B-85D2-0040451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027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12782A-91F5-4F85-A670-736525D20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22B71D-E047-4A46-A35A-4A111728C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7EF5DD-BA47-4567-BB72-773881A72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687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C5774-C69D-49F2-B7AB-3AD3FC0B5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F047A-F19B-4457-A9E1-95A735089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97C88-2811-49B8-B0DE-3BC2674C0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E59B3-AFD1-41D6-A5E7-6988996EA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1884B-1F1A-4B96-ACD5-33B836E9B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E6CD3-833F-46B6-A5DC-B6DEF9039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5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B5F2E-ED85-49E4-84BC-202E58B7C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F2E992-7868-4B6F-9053-0F2F61D76E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BD1810-8BA9-4021-A048-4596D6BC4D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F8FB3-1F04-446D-B5E1-F0FBE23E3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9505E2-1D76-4BD6-880F-65B659B7A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C6533-9965-4605-9538-B0C304F3D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69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692A5-A90E-455C-9D90-670F988F9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9AC8E-5FCB-452E-B143-8636AC477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7B4CD-52FA-4174-8B78-BABC535B93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1340F-7605-4E49-9EDD-6D6AA5D45CAA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1F86-AC13-4956-BA48-10457CD09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0494D-3D70-4C89-8B82-E879766BEE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58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image" Target="../media/image2.jpeg"/><Relationship Id="rId4" Type="http://schemas.openxmlformats.org/officeDocument/2006/relationships/hyperlink" Target="https://commons.wikimedia.org/wiki/File:Green_Beacon_Brewing_Company_08.jp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ine-searcher.com/contact-general?action_F=contactUsViaForm&amp;contact_return_F=/api&amp;subject_F=Trade%20Enquiry%2DAPI%20FREE%20TRIAL" TargetMode="External"/><Relationship Id="rId3" Type="http://schemas.openxmlformats.org/officeDocument/2006/relationships/hyperlink" Target="https://api.openbrewerydb.org/breweries" TargetMode="External"/><Relationship Id="rId7" Type="http://schemas.openxmlformats.org/officeDocument/2006/relationships/hyperlink" Target="https://maps.googleapis.com/maps/api/place/textsearch/json" TargetMode="External"/><Relationship Id="rId2" Type="http://schemas.openxmlformats.org/officeDocument/2006/relationships/hyperlink" Target="https://googles.p.rapidapi.com/breweries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aps.googleapis.com/maps/api/place/nearbysearch/json" TargetMode="External"/><Relationship Id="rId5" Type="http://schemas.openxmlformats.org/officeDocument/2006/relationships/hyperlink" Target="https://maps.googleapis.com/maps/api/geocode/json" TargetMode="External"/><Relationship Id="rId4" Type="http://schemas.openxmlformats.org/officeDocument/2006/relationships/hyperlink" Target="https://www.kaggle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A large room&#10;&#10;Description automatically generated">
            <a:extLst>
              <a:ext uri="{FF2B5EF4-FFF2-40B4-BE49-F238E27FC236}">
                <a16:creationId xmlns:a16="http://schemas.microsoft.com/office/drawing/2014/main" id="{6C014A71-360C-49AA-B889-31C734AAEC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5690" r="-1" b="30096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30" r="-1" b="13091"/>
          <a:stretch/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25" name="Rectangle 18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15219"/>
            <a:ext cx="5395912" cy="2387600"/>
          </a:xfrm>
          <a:scene3d>
            <a:camera prst="orthographicFront"/>
            <a:lightRig rig="threePt" dir="t"/>
          </a:scene3d>
        </p:spPr>
        <p:txBody>
          <a:bodyPr>
            <a:normAutofit/>
          </a:bodyPr>
          <a:lstStyle/>
          <a:p>
            <a:pPr algn="l"/>
            <a:r>
              <a:rPr lang="en-US" sz="5000" b="1">
                <a:solidFill>
                  <a:schemeClr val="bg1"/>
                </a:solidFill>
              </a:rPr>
              <a:t>Brewpedia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02075"/>
            <a:ext cx="5395912" cy="1655762"/>
          </a:xfrm>
        </p:spPr>
        <p:txBody>
          <a:bodyPr>
            <a:normAutofit/>
          </a:bodyPr>
          <a:lstStyle/>
          <a:p>
            <a:pPr algn="l"/>
            <a:r>
              <a:rPr lang="en-US" sz="2000" b="1">
                <a:solidFill>
                  <a:schemeClr val="bg1"/>
                </a:solidFill>
              </a:rPr>
              <a:t>Ashish Desai</a:t>
            </a:r>
          </a:p>
          <a:p>
            <a:pPr algn="l"/>
            <a:r>
              <a:rPr lang="en-US" sz="2000" b="1">
                <a:solidFill>
                  <a:schemeClr val="bg1"/>
                </a:solidFill>
              </a:rPr>
              <a:t>Bejirose K. Stanly</a:t>
            </a:r>
          </a:p>
          <a:p>
            <a:pPr algn="l"/>
            <a:r>
              <a:rPr lang="en-US" sz="2000" b="1">
                <a:solidFill>
                  <a:schemeClr val="bg1"/>
                </a:solidFill>
              </a:rPr>
              <a:t>Poonam Kushwaha</a:t>
            </a:r>
          </a:p>
          <a:p>
            <a:pPr algn="l"/>
            <a:r>
              <a:rPr lang="en-US" sz="2000" b="1">
                <a:solidFill>
                  <a:schemeClr val="bg1"/>
                </a:solidFill>
              </a:rPr>
              <a:t>Renee Gillmore</a:t>
            </a:r>
          </a:p>
        </p:txBody>
      </p:sp>
      <p:cxnSp>
        <p:nvCxnSpPr>
          <p:cNvPr id="26" name="Straight Connector 20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2106FE-E262-42F8-8EC5-20E592884715}"/>
              </a:ext>
            </a:extLst>
          </p:cNvPr>
          <p:cNvSpPr txBox="1"/>
          <p:nvPr/>
        </p:nvSpPr>
        <p:spPr>
          <a:xfrm>
            <a:off x="9884957" y="3481346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commons.wikimedia.org/wiki/File:Green_Beacon_Brewing_Company_08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613CBC-45C5-6F44-97DA-76E301A3E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354" y="1362964"/>
            <a:ext cx="10709554" cy="45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135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matplotlib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817FA0-49E3-E149-88C7-59099B7C4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502" y="1484884"/>
            <a:ext cx="3136900" cy="4546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92003F-D267-CF43-9D3B-3A368AE42434}"/>
              </a:ext>
            </a:extLst>
          </p:cNvPr>
          <p:cNvSpPr txBox="1"/>
          <p:nvPr/>
        </p:nvSpPr>
        <p:spPr>
          <a:xfrm>
            <a:off x="1267968" y="1780032"/>
            <a:ext cx="611641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Retrieved country list from global breweries data and</a:t>
            </a:r>
          </a:p>
          <a:p>
            <a:r>
              <a:rPr lang="en-US" dirty="0"/>
              <a:t>Loaded them into a list for </a:t>
            </a:r>
            <a:r>
              <a:rPr lang="en-US" u="sng" dirty="0"/>
              <a:t>drop-down selection </a:t>
            </a:r>
            <a:r>
              <a:rPr lang="en-US" dirty="0"/>
              <a:t>so we </a:t>
            </a:r>
          </a:p>
          <a:p>
            <a:r>
              <a:rPr lang="en-US" dirty="0"/>
              <a:t>Can run report on top brew style by country</a:t>
            </a:r>
          </a:p>
          <a:p>
            <a:endParaRPr lang="en-US" dirty="0"/>
          </a:p>
          <a:p>
            <a:r>
              <a:rPr lang="en-US" dirty="0"/>
              <a:t>Used </a:t>
            </a:r>
            <a:r>
              <a:rPr lang="en-US" u="sng" dirty="0"/>
              <a:t>functions</a:t>
            </a:r>
            <a:r>
              <a:rPr lang="en-US" dirty="0"/>
              <a:t> to get top brew styles and plot for each country</a:t>
            </a:r>
          </a:p>
          <a:p>
            <a:endParaRPr lang="en-US" dirty="0"/>
          </a:p>
          <a:p>
            <a:r>
              <a:rPr lang="en-US" dirty="0"/>
              <a:t>American IPA was surprisingly most common in many countries</a:t>
            </a:r>
          </a:p>
          <a:p>
            <a:r>
              <a:rPr lang="en-US" dirty="0"/>
              <a:t>Except in Germany and Belgium which makes sense given their </a:t>
            </a:r>
          </a:p>
          <a:p>
            <a:r>
              <a:rPr lang="en-US" dirty="0"/>
              <a:t>history in brewing.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580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24F657-BE37-6846-B882-DF74F7C6A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9" y="1322867"/>
            <a:ext cx="9816019" cy="534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990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matplotlib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C1497B-B544-3948-A60C-635D299BC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246" y="1343660"/>
            <a:ext cx="8996426" cy="522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87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/>
              <a:t>Search beer name or brewery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CC75F-7F2C-A14F-9445-CF95E464A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8" y="1430528"/>
            <a:ext cx="7622179" cy="22880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394EC2-6975-084C-8328-3DF57EF3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660" y="4147312"/>
            <a:ext cx="68707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190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matplotlib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18609C-63B1-F949-826B-AA8B49907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9" y="1351886"/>
            <a:ext cx="10516551" cy="462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52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C397B1-E15E-7A47-A33F-E567FED06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83" y="1490886"/>
            <a:ext cx="10515597" cy="510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43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5F4B76-F487-2A41-B6B1-2D361B4FC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8" y="1350744"/>
            <a:ext cx="9352723" cy="532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00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matplotlib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86D1D8-9A61-504D-A613-4E6F408C0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8" y="1367028"/>
            <a:ext cx="9194227" cy="541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253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6B15D0-04E7-AE4C-9B1A-81DBDC203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8" y="1362964"/>
            <a:ext cx="10976111" cy="474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42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015D-E4F7-489F-9780-1C21B103E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94299"/>
            <a:ext cx="9144000" cy="772357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dirty="0"/>
              <a:t>Source List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66BD6E-D807-45F5-92E8-FFCF8FE51B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504" y="2015231"/>
            <a:ext cx="9209103" cy="4261282"/>
          </a:xfrm>
        </p:spPr>
        <p:txBody>
          <a:bodyPr>
            <a:normAutofit fontScale="25000" lnSpcReduction="20000"/>
          </a:bodyPr>
          <a:lstStyle/>
          <a:p>
            <a:pPr marL="4572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4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Ashish</a:t>
            </a:r>
          </a:p>
          <a:p>
            <a:pPr marL="457200" algn="l" rtl="0" fontAlgn="base"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endParaRPr lang="en-US" sz="48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indent="-3429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b="1" u="sng" dirty="0">
                <a:solidFill>
                  <a:srgbClr val="1155CC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https://googles.p.rapidapi.com/breweries</a:t>
            </a:r>
            <a:endParaRPr lang="en-US" sz="4800" b="1" u="sng" dirty="0">
              <a:solidFill>
                <a:srgbClr val="1155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indent="-3429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b="1" u="sng" dirty="0">
                <a:solidFill>
                  <a:srgbClr val="1155CC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https://api.openbrewerydb.org/breweries</a:t>
            </a:r>
            <a:endParaRPr lang="en-US" sz="4800" b="1" u="sng" dirty="0">
              <a:solidFill>
                <a:srgbClr val="1155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indent="-34290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b="1" u="sng" dirty="0">
                <a:solidFill>
                  <a:srgbClr val="1155CC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</a:t>
            </a:r>
            <a:endParaRPr lang="en-US" sz="4800" b="1" u="sng" dirty="0">
              <a:solidFill>
                <a:srgbClr val="1155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endParaRPr lang="en-US" sz="4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algn="l" rtl="0" fontAlgn="base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r>
              <a:rPr lang="en-US" sz="4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Bejirose</a:t>
            </a:r>
            <a:br>
              <a:rPr lang="en-US" sz="4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indent="-342900" algn="l">
              <a:lnSpc>
                <a:spcPct val="17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4800" b="1" u="sng" dirty="0">
                <a:solidFill>
                  <a:srgbClr val="1155CC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https://maps.googleapis.com/maps/api/geocode/json</a:t>
            </a:r>
            <a:endParaRPr lang="en-US" sz="4800" b="1" u="sng" dirty="0">
              <a:solidFill>
                <a:srgbClr val="1155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indent="-342900" algn="l">
              <a:lnSpc>
                <a:spcPct val="17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4800" b="1" u="sng" dirty="0">
                <a:solidFill>
                  <a:srgbClr val="1155CC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https://maps.googleapis.com/maps/api/place/nearbysearch/json</a:t>
            </a:r>
            <a:endParaRPr lang="en-US" sz="4800" b="1" u="sng" dirty="0">
              <a:solidFill>
                <a:srgbClr val="1155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indent="-342900" algn="l">
              <a:lnSpc>
                <a:spcPct val="17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4800" b="1" u="sng" dirty="0">
                <a:solidFill>
                  <a:srgbClr val="1155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https://sandbox-api.brewerydb.com/v2/breweries</a:t>
            </a:r>
          </a:p>
          <a:p>
            <a:pPr marL="4572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endParaRPr lang="en-US" sz="4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r>
              <a:rPr lang="en-US" sz="4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Poonam</a:t>
            </a:r>
            <a:br>
              <a:rPr lang="en-US" sz="4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indent="-34290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b="1" u="sng" dirty="0">
                <a:solidFill>
                  <a:srgbClr val="1155CC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https://maps.googleapis.com/maps/api/place/textsearch/json</a:t>
            </a:r>
            <a:endParaRPr lang="en-US" sz="4800" b="1" u="sng" dirty="0">
              <a:solidFill>
                <a:srgbClr val="1155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 startAt="4"/>
            </a:pPr>
            <a:endParaRPr lang="en-US" sz="4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algn="l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 startAt="4"/>
            </a:pPr>
            <a:r>
              <a:rPr lang="en-US" sz="4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Renee</a:t>
            </a:r>
            <a:br>
              <a:rPr lang="en-US" sz="4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indent="-3429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4800" b="1" u="sng" dirty="0">
                <a:solidFill>
                  <a:srgbClr val="1155CC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https://www.wine-searcher.com/contact-general?action_F=contactUsViaForm&amp;contact_return_F=/api&amp;subject_F=Trade%20Enquiry%2DAPI%20FREE%20TRIAL</a:t>
            </a:r>
            <a:endParaRPr lang="en-US" sz="4800" b="1" u="sng" dirty="0">
              <a:solidFill>
                <a:srgbClr val="1155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algn="l">
              <a:spcBef>
                <a:spcPts val="0"/>
              </a:spcBef>
            </a:pPr>
            <a:br>
              <a:rPr lang="en-US" sz="2200" b="1" u="sng" dirty="0">
                <a:solidFill>
                  <a:srgbClr val="1155CC"/>
                </a:solidFill>
                <a:latin typeface="Arial" panose="020B0604020202020204" pitchFamily="34" charset="0"/>
              </a:rPr>
            </a:br>
            <a:endParaRPr lang="en-US" sz="2200" b="1" u="sng" dirty="0">
              <a:solidFill>
                <a:srgbClr val="1155CC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316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F042-A049-48F0-90F1-40E5EF989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121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/>
              <a:t>Data Sources -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C3BF3-1205-4562-BD07-4C59611A0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Unable to get API Key (Untappd API)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Unable to get API Key (TripAdvisor API)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API request calls (Beermapping API)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dataset(Google API)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dataset &amp; documentation (Rapid API)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data for data analysis (Kaggle.com)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Paid membership required to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BrewerAssociation.com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yearly data, actual production volumes of breweries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OpenBreweryDB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25 results/page max but can iterate over index pages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/>
              <a:t>Random US Brewery List 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265FE06-2F56-4B83-9FDB-3268432A58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0042" r="20042"/>
          <a:stretch>
            <a:fillRect/>
          </a:stretch>
        </p:blipFill>
        <p:spPr>
          <a:xfrm>
            <a:off x="5308600" y="1757363"/>
            <a:ext cx="6046788" cy="4103687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Queried breweryDB API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Cleaned data with no Latitude and Longitude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Marked using latitude and longitude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Heatmap on rating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Pinned on Brewery Name and Website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588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/>
              <a:t>Data Mangling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1523206"/>
            <a:ext cx="4060203" cy="3811588"/>
          </a:xfrm>
        </p:spPr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Issues faced: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Latitudes and Longitudes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Missing address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Missing City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Missing State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 fields expected would be missing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CSV data merge &amp; cleaning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87DA55-C367-134B-A3D0-62AA424EFB38}"/>
              </a:ext>
            </a:extLst>
          </p:cNvPr>
          <p:cNvSpPr txBox="1">
            <a:spLocks/>
          </p:cNvSpPr>
          <p:nvPr/>
        </p:nvSpPr>
        <p:spPr>
          <a:xfrm>
            <a:off x="5261908" y="1523206"/>
            <a:ext cx="5540204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Solved by: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Looking for status = “OK” on JSON results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if..else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try..except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OpenBreweryDB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did not have location info, used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GoogleGeocode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to locate Lat, LNG with address, or city/state search.</a:t>
            </a:r>
          </a:p>
          <a:p>
            <a:pPr marL="285750" indent="-285750">
              <a:buFontTx/>
              <a:buChar char="-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606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GMAP features used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 type – terrain, satellite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Symbol layer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 Layer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DBD109-E075-4E4A-8429-3A36D92EA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180" y="1248442"/>
            <a:ext cx="6375400" cy="2717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284438-EFDF-5948-8CC5-0838F50EF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3173" y="4095974"/>
            <a:ext cx="5836475" cy="247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1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GMAP Centering Challenge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2720276" cy="38115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Centering for map results display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Took average of Latitudes and Longitudes of results to plot and centered the map on the mean coordinates.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CAFF96-B002-424D-84D8-76ADD2CAF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065" y="1389888"/>
            <a:ext cx="8065180" cy="343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978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pandas WIDGETS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0398" y="1518602"/>
            <a:ext cx="2720276" cy="3811588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Drop-down menus</a:t>
            </a:r>
          </a:p>
          <a:p>
            <a:pPr marL="742950" lvl="1" indent="-285750"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ipywidgets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widgets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45887-9A01-4742-AE06-950A5F97A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232" y="1527810"/>
            <a:ext cx="8041155" cy="24615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C4ABF7-723C-2840-BBD6-45EE051C9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8490" y="4271605"/>
            <a:ext cx="4715002" cy="214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807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10515598" cy="77679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 err="1"/>
              <a:t>Jupyter</a:t>
            </a:r>
            <a:r>
              <a:rPr lang="en-US" sz="6000" dirty="0"/>
              <a:t> pandas WIDGETS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0398" y="1518602"/>
            <a:ext cx="2720276" cy="3811588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Sliders for map zoom</a:t>
            </a:r>
          </a:p>
          <a:p>
            <a:pPr marL="742950" lvl="1" indent="-285750">
              <a:buFontTx/>
              <a:buChar char="-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ipywidgets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widgets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E2C219-6E78-8A41-9D30-F91D958CB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536" y="1518602"/>
            <a:ext cx="6685851" cy="368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32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489</Words>
  <Application>Microsoft Office PowerPoint</Application>
  <PresentationFormat>Widescreen</PresentationFormat>
  <Paragraphs>83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Wingdings</vt:lpstr>
      <vt:lpstr>Office Theme</vt:lpstr>
      <vt:lpstr>Brewpedia</vt:lpstr>
      <vt:lpstr>Source List</vt:lpstr>
      <vt:lpstr>Data Sources - Limitations</vt:lpstr>
      <vt:lpstr>Random US Brewery List </vt:lpstr>
      <vt:lpstr>Data Mangling</vt:lpstr>
      <vt:lpstr>Jupyter GMAP features used</vt:lpstr>
      <vt:lpstr>Jupyter GMAP Centering Challenge</vt:lpstr>
      <vt:lpstr>Jupyter pandas WIDGETS</vt:lpstr>
      <vt:lpstr>Jupyter pandas WIDGETS</vt:lpstr>
      <vt:lpstr>Jupyter matplotlib</vt:lpstr>
      <vt:lpstr>Jupyter matplotlib</vt:lpstr>
      <vt:lpstr>Jupyter matplotlib</vt:lpstr>
      <vt:lpstr>Jupyter matplotlib</vt:lpstr>
      <vt:lpstr>Search beer name or brewery</vt:lpstr>
      <vt:lpstr>Jupyter matplotlib</vt:lpstr>
      <vt:lpstr>Jupyter matplotlib</vt:lpstr>
      <vt:lpstr>Jupyter matplotlib</vt:lpstr>
      <vt:lpstr>Jupyter matplotlib</vt:lpstr>
      <vt:lpstr>Jupyter matplotlib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Brewpedia</dc:title>
  <dc:creator>bejirose kulangara</dc:creator>
  <cp:lastModifiedBy>Poonam Kushwaha</cp:lastModifiedBy>
  <cp:revision>21</cp:revision>
  <dcterms:created xsi:type="dcterms:W3CDTF">2020-07-27T01:13:32Z</dcterms:created>
  <dcterms:modified xsi:type="dcterms:W3CDTF">2020-07-27T19:57:30Z</dcterms:modified>
</cp:coreProperties>
</file>

<file path=docProps/thumbnail.jpeg>
</file>